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79926" autoAdjust="0"/>
  </p:normalViewPr>
  <p:slideViewPr>
    <p:cSldViewPr snapToGrid="0">
      <p:cViewPr>
        <p:scale>
          <a:sx n="60" d="100"/>
          <a:sy n="60" d="100"/>
        </p:scale>
        <p:origin x="1140" y="4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698C55-BB1D-437C-A27E-282ABF4DC420}" type="datetimeFigureOut">
              <a:rPr lang="en-KE" smtClean="0"/>
              <a:t>08/10/2019</a:t>
            </a:fld>
            <a:endParaRPr lang="en-K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K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87462B-D06E-4847-A9DC-30ECB991747B}" type="slidenum">
              <a:rPr lang="en-KE" smtClean="0"/>
              <a:t>‹#›</a:t>
            </a:fld>
            <a:endParaRPr lang="en-KE"/>
          </a:p>
        </p:txBody>
      </p:sp>
    </p:spTree>
    <p:extLst>
      <p:ext uri="{BB962C8B-B14F-4D97-AF65-F5344CB8AC3E}">
        <p14:creationId xmlns:p14="http://schemas.microsoft.com/office/powerpoint/2010/main" val="3954935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 Assessing the current HR capacity</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is the identification of the knowledge, abilities, and skills of the current staff within the organization. This can be estimated by developing an inventory of skills for each employee.</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Skills recorded should be inclusive of special skills that are relevant to the organization. Besides, academic certificates and the educational level is also included </a:t>
            </a:r>
            <a:r>
              <a:rPr lang="en-KE" sz="1200" kern="1200" dirty="0">
                <a:solidFill>
                  <a:schemeClr val="tx1"/>
                </a:solidFill>
                <a:effectLst/>
                <a:latin typeface="+mn-lt"/>
                <a:ea typeface="+mn-ea"/>
                <a:cs typeface="+mn-cs"/>
              </a:rPr>
              <a:t>("Strategic Hr Planning</a:t>
            </a:r>
            <a:r>
              <a:rPr lang="en-US" sz="1200" kern="1200" dirty="0">
                <a:solidFill>
                  <a:schemeClr val="tx1"/>
                </a:solidFill>
                <a:effectLst/>
                <a:latin typeface="+mn-lt"/>
                <a:ea typeface="+mn-ea"/>
                <a:cs typeface="+mn-cs"/>
              </a:rPr>
              <a:t>, </a:t>
            </a:r>
            <a:r>
              <a:rPr lang="en-KE" sz="1200" kern="1200" dirty="0">
                <a:solidFill>
                  <a:schemeClr val="tx1"/>
                </a:solidFill>
                <a:effectLst/>
                <a:latin typeface="+mn-lt"/>
                <a:ea typeface="+mn-ea"/>
                <a:cs typeface="+mn-cs"/>
              </a:rPr>
              <a:t>2019)</a:t>
            </a:r>
            <a:r>
              <a:rPr lang="en-US" sz="1200" kern="1200" dirty="0">
                <a:solidFill>
                  <a:schemeClr val="tx1"/>
                </a:solidFill>
                <a:effectLst/>
                <a:latin typeface="+mn-lt"/>
                <a:ea typeface="+mn-ea"/>
                <a:cs typeface="+mn-cs"/>
              </a:rPr>
              <a:t>.</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KE"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II. Forecasting the HR requirements</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involves estimating both the demand and supply of HR needs. This involves the determination of the number of staff required to achieve the strategic goals of the firm fully.</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jobs and skills set that are required with respect to the goals </a:t>
            </a:r>
            <a:r>
              <a:rPr lang="en-KE" sz="1200" kern="1200" dirty="0">
                <a:solidFill>
                  <a:schemeClr val="tx1"/>
                </a:solidFill>
                <a:effectLst/>
                <a:latin typeface="+mn-lt"/>
                <a:ea typeface="+mn-ea"/>
                <a:cs typeface="+mn-cs"/>
              </a:rPr>
              <a:t>(Tyson, 2015)</a:t>
            </a:r>
            <a:r>
              <a:rPr lang="en-US" sz="1200" kern="1200" dirty="0">
                <a:solidFill>
                  <a:schemeClr val="tx1"/>
                </a:solidFill>
                <a:effectLst/>
                <a:latin typeface="+mn-lt"/>
                <a:ea typeface="+mn-ea"/>
                <a:cs typeface="+mn-cs"/>
              </a:rPr>
              <a:t>.</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is vital to assess the challenges you many encounters in impacting the HR needs based on the external environment. </a:t>
            </a:r>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FF87462B-D06E-4847-A9DC-30ECB991747B}" type="slidenum">
              <a:rPr lang="en-KE" smtClean="0"/>
              <a:t>2</a:t>
            </a:fld>
            <a:endParaRPr lang="en-KE"/>
          </a:p>
        </p:txBody>
      </p:sp>
    </p:spTree>
    <p:extLst>
      <p:ext uri="{BB962C8B-B14F-4D97-AF65-F5344CB8AC3E}">
        <p14:creationId xmlns:p14="http://schemas.microsoft.com/office/powerpoint/2010/main" val="29314019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3. Gap analysis</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is essential to review the HR management practices within the organization and identify areas or skills to be improved in order to support the capacity of the organization entirely </a:t>
            </a:r>
            <a:r>
              <a:rPr lang="en-KE" sz="1200" kern="1200" dirty="0">
                <a:solidFill>
                  <a:schemeClr val="tx1"/>
                </a:solidFill>
                <a:effectLst/>
                <a:latin typeface="+mn-lt"/>
                <a:ea typeface="+mn-ea"/>
                <a:cs typeface="+mn-cs"/>
              </a:rPr>
              <a:t>(</a:t>
            </a:r>
            <a:r>
              <a:rPr lang="en-KE" sz="1200" kern="1200" dirty="0" err="1">
                <a:solidFill>
                  <a:schemeClr val="tx1"/>
                </a:solidFill>
                <a:effectLst/>
                <a:latin typeface="+mn-lt"/>
                <a:ea typeface="+mn-ea"/>
                <a:cs typeface="+mn-cs"/>
              </a:rPr>
              <a:t>Vulpen</a:t>
            </a:r>
            <a:r>
              <a:rPr lang="en-KE" sz="1200" kern="1200" dirty="0">
                <a:solidFill>
                  <a:schemeClr val="tx1"/>
                </a:solidFill>
                <a:effectLst/>
                <a:latin typeface="+mn-lt"/>
                <a:ea typeface="+mn-ea"/>
                <a:cs typeface="+mn-cs"/>
              </a:rPr>
              <a:t>, n.d.)</a:t>
            </a:r>
            <a:r>
              <a:rPr lang="en-US" sz="1200" kern="1200" dirty="0">
                <a:solidFill>
                  <a:schemeClr val="tx1"/>
                </a:solidFill>
                <a:effectLst/>
                <a:latin typeface="+mn-lt"/>
                <a:ea typeface="+mn-ea"/>
                <a:cs typeface="+mn-cs"/>
              </a:rPr>
              <a:t>.</a:t>
            </a:r>
            <a:endParaRPr lang="en-KE"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4. Development of HR strategies to support the strategies of the organization</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Restructuring- this entails the reduction of the staff through attrition or termination and reorganization of the work units to be more effective </a:t>
            </a:r>
            <a:r>
              <a:rPr lang="en-KE" sz="1200" kern="1200" dirty="0">
                <a:solidFill>
                  <a:schemeClr val="tx1"/>
                </a:solidFill>
                <a:effectLst/>
                <a:latin typeface="+mn-lt"/>
                <a:ea typeface="+mn-ea"/>
                <a:cs typeface="+mn-cs"/>
              </a:rPr>
              <a:t>(Tyson, 2015)</a:t>
            </a:r>
            <a:r>
              <a:rPr lang="en-US" sz="1200" kern="1200" dirty="0">
                <a:solidFill>
                  <a:schemeClr val="tx1"/>
                </a:solidFill>
                <a:effectLst/>
                <a:latin typeface="+mn-lt"/>
                <a:ea typeface="+mn-ea"/>
                <a:cs typeface="+mn-cs"/>
              </a:rPr>
              <a:t>.</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Training and development- involves the provision of the staff with training for them to implement new roles</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Recruitment- involves the recruitment of new staff with the required skills</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Collaboration may involve working with other organization to share skills and insight</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Outsourcing-involves using external individuals or organizations to do some tasks.</a:t>
            </a:r>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FF87462B-D06E-4847-A9DC-30ECB991747B}" type="slidenum">
              <a:rPr lang="en-KE" smtClean="0"/>
              <a:t>3</a:t>
            </a:fld>
            <a:endParaRPr lang="en-KE"/>
          </a:p>
        </p:txBody>
      </p:sp>
    </p:spTree>
    <p:extLst>
      <p:ext uri="{BB962C8B-B14F-4D97-AF65-F5344CB8AC3E}">
        <p14:creationId xmlns:p14="http://schemas.microsoft.com/office/powerpoint/2010/main" val="3914577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Understanding the strategic business plan</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entails studying the strategic plan, the values, goals as well as priorities to embark</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Determination of the Key performance indicators (KPIs) to be used in measuring the progress</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HR should be communicating with the executives and leaders of the organizations on the  challenges, resources required and adjustment to be made</a:t>
            </a:r>
            <a:endParaRPr lang="en-KE"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Assessment of the current conditions </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HR should conduct a SWOT analysis of the overall strategic plan. After which gap analysis should be evaluated between the current operational state and the projected future personnel demands. Lastly is the communication of the strategic plan with other functions.</a:t>
            </a:r>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FF87462B-D06E-4847-A9DC-30ECB991747B}" type="slidenum">
              <a:rPr lang="en-KE" smtClean="0"/>
              <a:t>4</a:t>
            </a:fld>
            <a:endParaRPr lang="en-KE"/>
          </a:p>
        </p:txBody>
      </p:sp>
    </p:spTree>
    <p:extLst>
      <p:ext uri="{BB962C8B-B14F-4D97-AF65-F5344CB8AC3E}">
        <p14:creationId xmlns:p14="http://schemas.microsoft.com/office/powerpoint/2010/main" val="16118818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3. Planning and implementation of the HR strategic plan</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involves the determination of the organization structure that will be suited to achieve the strategic goals of the organization. Secondly is the definition of functional goals, scope, and needs of the strategic plan. Thirdly is the measurement and evaluation of talent required to achieve the set goals. Finally, is HR should introduce strategies that are aimed at encouraging efficiencies.</a:t>
            </a:r>
            <a:endParaRPr lang="en-KE"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Measurement and evaluation of the results and the required adjustments</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4. HR should monitor and assess the strategic planning progress through a collection of pertinent data and analytics. Besides, HR should pursue recommendations from other departmental leaders and personnel. After collecting the data, the HR should analyze the data to assess whether there is the attainment of the set goals </a:t>
            </a:r>
            <a:r>
              <a:rPr lang="en-KE" sz="1200" kern="1200" dirty="0">
                <a:solidFill>
                  <a:schemeClr val="tx1"/>
                </a:solidFill>
                <a:effectLst/>
                <a:latin typeface="+mn-lt"/>
                <a:ea typeface="+mn-ea"/>
                <a:cs typeface="+mn-cs"/>
              </a:rPr>
              <a:t>(</a:t>
            </a:r>
            <a:r>
              <a:rPr lang="en-KE" sz="1200" kern="1200" dirty="0" err="1">
                <a:solidFill>
                  <a:schemeClr val="tx1"/>
                </a:solidFill>
                <a:effectLst/>
                <a:latin typeface="+mn-lt"/>
                <a:ea typeface="+mn-ea"/>
                <a:cs typeface="+mn-cs"/>
              </a:rPr>
              <a:t>Vulpen</a:t>
            </a:r>
            <a:r>
              <a:rPr lang="en-KE" sz="1200" kern="1200" dirty="0">
                <a:solidFill>
                  <a:schemeClr val="tx1"/>
                </a:solidFill>
                <a:effectLst/>
                <a:latin typeface="+mn-lt"/>
                <a:ea typeface="+mn-ea"/>
                <a:cs typeface="+mn-cs"/>
              </a:rPr>
              <a:t>, n.d.)</a:t>
            </a:r>
          </a:p>
          <a:p>
            <a:endParaRPr lang="en-KE" dirty="0"/>
          </a:p>
        </p:txBody>
      </p:sp>
      <p:sp>
        <p:nvSpPr>
          <p:cNvPr id="4" name="Slide Number Placeholder 3"/>
          <p:cNvSpPr>
            <a:spLocks noGrp="1"/>
          </p:cNvSpPr>
          <p:nvPr>
            <p:ph type="sldNum" sz="quarter" idx="5"/>
          </p:nvPr>
        </p:nvSpPr>
        <p:spPr/>
        <p:txBody>
          <a:bodyPr/>
          <a:lstStyle/>
          <a:p>
            <a:fld id="{FF87462B-D06E-4847-A9DC-30ECB991747B}" type="slidenum">
              <a:rPr lang="en-KE" smtClean="0"/>
              <a:t>5</a:t>
            </a:fld>
            <a:endParaRPr lang="en-KE"/>
          </a:p>
        </p:txBody>
      </p:sp>
    </p:spTree>
    <p:extLst>
      <p:ext uri="{BB962C8B-B14F-4D97-AF65-F5344CB8AC3E}">
        <p14:creationId xmlns:p14="http://schemas.microsoft.com/office/powerpoint/2010/main" val="144528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Quality of hire. This denotes the effectiveness of HR in recruiting and selecting the required candidates. Maintaining high quality of hire consistently, enables the firms to reach their strategic goals </a:t>
            </a:r>
            <a:r>
              <a:rPr lang="en-KE" sz="1200" kern="1200" dirty="0">
                <a:solidFill>
                  <a:schemeClr val="tx1"/>
                </a:solidFill>
                <a:effectLst/>
                <a:latin typeface="+mn-lt"/>
                <a:ea typeface="+mn-ea"/>
                <a:cs typeface="+mn-cs"/>
              </a:rPr>
              <a:t>(</a:t>
            </a:r>
            <a:r>
              <a:rPr lang="en-KE" sz="1200" kern="1200" dirty="0" err="1">
                <a:solidFill>
                  <a:schemeClr val="tx1"/>
                </a:solidFill>
                <a:effectLst/>
                <a:latin typeface="+mn-lt"/>
                <a:ea typeface="+mn-ea"/>
                <a:cs typeface="+mn-cs"/>
              </a:rPr>
              <a:t>Feffer</a:t>
            </a:r>
            <a:r>
              <a:rPr lang="en-KE" sz="1200" kern="1200" dirty="0">
                <a:solidFill>
                  <a:schemeClr val="tx1"/>
                </a:solidFill>
                <a:effectLst/>
                <a:latin typeface="+mn-lt"/>
                <a:ea typeface="+mn-ea"/>
                <a:cs typeface="+mn-cs"/>
              </a:rPr>
              <a:t>, 2017)</a:t>
            </a:r>
            <a:r>
              <a:rPr lang="en-US" sz="1200" kern="1200" dirty="0">
                <a:solidFill>
                  <a:schemeClr val="tx1"/>
                </a:solidFill>
                <a:effectLst/>
                <a:latin typeface="+mn-lt"/>
                <a:ea typeface="+mn-ea"/>
                <a:cs typeface="+mn-cs"/>
              </a:rPr>
              <a:t>.</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Benefits satisfaction. This is determined through an engagement survey with the employee. It is vital in reducing employee turnover.</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Training effectiveness determines the efficiency of the training methodologies of the workforces in achieving its set goals and objectives</a:t>
            </a:r>
            <a:endParaRPr lang="en-KE"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Employee productivity rate. This determines the capacity of growth concerning the production of human capital.</a:t>
            </a:r>
            <a:endParaRPr lang="en-KE" sz="1200" kern="1200" dirty="0">
              <a:solidFill>
                <a:schemeClr val="tx1"/>
              </a:solidFill>
              <a:effectLst/>
              <a:latin typeface="+mn-lt"/>
              <a:ea typeface="+mn-ea"/>
              <a:cs typeface="+mn-cs"/>
            </a:endParaRPr>
          </a:p>
          <a:p>
            <a:endParaRPr lang="en-KE" dirty="0"/>
          </a:p>
        </p:txBody>
      </p:sp>
      <p:sp>
        <p:nvSpPr>
          <p:cNvPr id="4" name="Slide Number Placeholder 3"/>
          <p:cNvSpPr>
            <a:spLocks noGrp="1"/>
          </p:cNvSpPr>
          <p:nvPr>
            <p:ph type="sldNum" sz="quarter" idx="5"/>
          </p:nvPr>
        </p:nvSpPr>
        <p:spPr/>
        <p:txBody>
          <a:bodyPr/>
          <a:lstStyle/>
          <a:p>
            <a:fld id="{FF87462B-D06E-4847-A9DC-30ECB991747B}" type="slidenum">
              <a:rPr lang="en-KE" smtClean="0"/>
              <a:t>6</a:t>
            </a:fld>
            <a:endParaRPr lang="en-KE"/>
          </a:p>
        </p:txBody>
      </p:sp>
    </p:spTree>
    <p:extLst>
      <p:ext uri="{BB962C8B-B14F-4D97-AF65-F5344CB8AC3E}">
        <p14:creationId xmlns:p14="http://schemas.microsoft.com/office/powerpoint/2010/main" val="37700191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43B422E-5F5B-4995-B2A6-B1AF1EC2984D}" type="datetimeFigureOut">
              <a:rPr lang="en-KE" smtClean="0"/>
              <a:t>08/10/2019</a:t>
            </a:fld>
            <a:endParaRPr lang="en-KE"/>
          </a:p>
        </p:txBody>
      </p:sp>
      <p:sp>
        <p:nvSpPr>
          <p:cNvPr id="5" name="Footer Placeholder 4"/>
          <p:cNvSpPr>
            <a:spLocks noGrp="1"/>
          </p:cNvSpPr>
          <p:nvPr>
            <p:ph type="ftr" sz="quarter" idx="11"/>
          </p:nvPr>
        </p:nvSpPr>
        <p:spPr/>
        <p:txBody>
          <a:bodyPr/>
          <a:lstStyle/>
          <a:p>
            <a:endParaRPr lang="en-KE"/>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7D11AB6B-4884-4671-8667-092065F12D0B}" type="slidenum">
              <a:rPr lang="en-KE" smtClean="0"/>
              <a:t>‹#›</a:t>
            </a:fld>
            <a:endParaRPr lang="en-KE"/>
          </a:p>
        </p:txBody>
      </p:sp>
    </p:spTree>
    <p:extLst>
      <p:ext uri="{BB962C8B-B14F-4D97-AF65-F5344CB8AC3E}">
        <p14:creationId xmlns:p14="http://schemas.microsoft.com/office/powerpoint/2010/main" val="123979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3B422E-5F5B-4995-B2A6-B1AF1EC2984D}" type="datetimeFigureOut">
              <a:rPr lang="en-KE" smtClean="0"/>
              <a:t>08/10/2019</a:t>
            </a:fld>
            <a:endParaRPr lang="en-KE"/>
          </a:p>
        </p:txBody>
      </p:sp>
      <p:sp>
        <p:nvSpPr>
          <p:cNvPr id="5" name="Footer Placeholder 4"/>
          <p:cNvSpPr>
            <a:spLocks noGrp="1"/>
          </p:cNvSpPr>
          <p:nvPr>
            <p:ph type="ftr" sz="quarter" idx="11"/>
          </p:nvPr>
        </p:nvSpPr>
        <p:spPr/>
        <p:txBody>
          <a:bodyPr/>
          <a:lstStyle/>
          <a:p>
            <a:endParaRPr lang="en-K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D11AB6B-4884-4671-8667-092065F12D0B}" type="slidenum">
              <a:rPr lang="en-KE" smtClean="0"/>
              <a:t>‹#›</a:t>
            </a:fld>
            <a:endParaRPr lang="en-KE"/>
          </a:p>
        </p:txBody>
      </p:sp>
    </p:spTree>
    <p:extLst>
      <p:ext uri="{BB962C8B-B14F-4D97-AF65-F5344CB8AC3E}">
        <p14:creationId xmlns:p14="http://schemas.microsoft.com/office/powerpoint/2010/main" val="29771108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3B422E-5F5B-4995-B2A6-B1AF1EC2984D}" type="datetimeFigureOut">
              <a:rPr lang="en-KE" smtClean="0"/>
              <a:t>08/10/2019</a:t>
            </a:fld>
            <a:endParaRPr lang="en-KE"/>
          </a:p>
        </p:txBody>
      </p:sp>
      <p:sp>
        <p:nvSpPr>
          <p:cNvPr id="5" name="Footer Placeholder 4"/>
          <p:cNvSpPr>
            <a:spLocks noGrp="1"/>
          </p:cNvSpPr>
          <p:nvPr>
            <p:ph type="ftr" sz="quarter" idx="11"/>
          </p:nvPr>
        </p:nvSpPr>
        <p:spPr/>
        <p:txBody>
          <a:bodyPr/>
          <a:lstStyle/>
          <a:p>
            <a:endParaRPr lang="en-KE"/>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D11AB6B-4884-4671-8667-092065F12D0B}" type="slidenum">
              <a:rPr lang="en-KE" smtClean="0"/>
              <a:t>‹#›</a:t>
            </a:fld>
            <a:endParaRPr lang="en-KE"/>
          </a:p>
        </p:txBody>
      </p:sp>
    </p:spTree>
    <p:extLst>
      <p:ext uri="{BB962C8B-B14F-4D97-AF65-F5344CB8AC3E}">
        <p14:creationId xmlns:p14="http://schemas.microsoft.com/office/powerpoint/2010/main" val="4176133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43B422E-5F5B-4995-B2A6-B1AF1EC2984D}" type="datetimeFigureOut">
              <a:rPr lang="en-KE" smtClean="0"/>
              <a:t>08/10/2019</a:t>
            </a:fld>
            <a:endParaRPr lang="en-KE"/>
          </a:p>
        </p:txBody>
      </p:sp>
      <p:sp>
        <p:nvSpPr>
          <p:cNvPr id="6" name="Footer Placeholder 5"/>
          <p:cNvSpPr>
            <a:spLocks noGrp="1"/>
          </p:cNvSpPr>
          <p:nvPr>
            <p:ph type="ftr" sz="quarter" idx="11"/>
          </p:nvPr>
        </p:nvSpPr>
        <p:spPr/>
        <p:txBody>
          <a:bodyPr/>
          <a:lstStyle/>
          <a:p>
            <a:endParaRPr lang="en-KE"/>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7D11AB6B-4884-4671-8667-092065F12D0B}" type="slidenum">
              <a:rPr lang="en-KE" smtClean="0"/>
              <a:t>‹#›</a:t>
            </a:fld>
            <a:endParaRPr lang="en-KE"/>
          </a:p>
        </p:txBody>
      </p:sp>
    </p:spTree>
    <p:extLst>
      <p:ext uri="{BB962C8B-B14F-4D97-AF65-F5344CB8AC3E}">
        <p14:creationId xmlns:p14="http://schemas.microsoft.com/office/powerpoint/2010/main" val="98194576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43B422E-5F5B-4995-B2A6-B1AF1EC2984D}" type="datetimeFigureOut">
              <a:rPr lang="en-KE" smtClean="0"/>
              <a:t>08/10/2019</a:t>
            </a:fld>
            <a:endParaRPr lang="en-KE"/>
          </a:p>
        </p:txBody>
      </p:sp>
      <p:sp>
        <p:nvSpPr>
          <p:cNvPr id="8" name="Footer Placeholder 7"/>
          <p:cNvSpPr>
            <a:spLocks noGrp="1"/>
          </p:cNvSpPr>
          <p:nvPr>
            <p:ph type="ftr" sz="quarter" idx="11"/>
          </p:nvPr>
        </p:nvSpPr>
        <p:spPr/>
        <p:txBody>
          <a:bodyPr/>
          <a:lstStyle/>
          <a:p>
            <a:endParaRPr lang="en-KE"/>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7D11AB6B-4884-4671-8667-092065F12D0B}" type="slidenum">
              <a:rPr lang="en-KE" smtClean="0"/>
              <a:t>‹#›</a:t>
            </a:fld>
            <a:endParaRPr lang="en-KE"/>
          </a:p>
        </p:txBody>
      </p:sp>
    </p:spTree>
    <p:extLst>
      <p:ext uri="{BB962C8B-B14F-4D97-AF65-F5344CB8AC3E}">
        <p14:creationId xmlns:p14="http://schemas.microsoft.com/office/powerpoint/2010/main" val="35842316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43B422E-5F5B-4995-B2A6-B1AF1EC2984D}" type="datetimeFigureOut">
              <a:rPr lang="en-KE" smtClean="0"/>
              <a:t>08/10/2019</a:t>
            </a:fld>
            <a:endParaRPr lang="en-KE"/>
          </a:p>
        </p:txBody>
      </p:sp>
      <p:sp>
        <p:nvSpPr>
          <p:cNvPr id="4" name="Footer Placeholder 3"/>
          <p:cNvSpPr>
            <a:spLocks noGrp="1"/>
          </p:cNvSpPr>
          <p:nvPr>
            <p:ph type="ftr" sz="quarter" idx="11"/>
          </p:nvPr>
        </p:nvSpPr>
        <p:spPr/>
        <p:txBody>
          <a:bodyPr/>
          <a:lstStyle/>
          <a:p>
            <a:endParaRPr lang="en-KE"/>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7D11AB6B-4884-4671-8667-092065F12D0B}" type="slidenum">
              <a:rPr lang="en-KE" smtClean="0"/>
              <a:t>‹#›</a:t>
            </a:fld>
            <a:endParaRPr lang="en-KE"/>
          </a:p>
        </p:txBody>
      </p:sp>
    </p:spTree>
    <p:extLst>
      <p:ext uri="{BB962C8B-B14F-4D97-AF65-F5344CB8AC3E}">
        <p14:creationId xmlns:p14="http://schemas.microsoft.com/office/powerpoint/2010/main" val="22380139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3B422E-5F5B-4995-B2A6-B1AF1EC2984D}" type="datetimeFigureOut">
              <a:rPr lang="en-KE" smtClean="0"/>
              <a:t>08/10/2019</a:t>
            </a:fld>
            <a:endParaRPr lang="en-KE"/>
          </a:p>
        </p:txBody>
      </p:sp>
      <p:sp>
        <p:nvSpPr>
          <p:cNvPr id="3" name="Footer Placeholder 2"/>
          <p:cNvSpPr>
            <a:spLocks noGrp="1"/>
          </p:cNvSpPr>
          <p:nvPr>
            <p:ph type="ftr" sz="quarter" idx="11"/>
          </p:nvPr>
        </p:nvSpPr>
        <p:spPr/>
        <p:txBody>
          <a:bodyPr/>
          <a:lstStyle/>
          <a:p>
            <a:endParaRPr lang="en-KE"/>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7D11AB6B-4884-4671-8667-092065F12D0B}" type="slidenum">
              <a:rPr lang="en-KE" smtClean="0"/>
              <a:t>‹#›</a:t>
            </a:fld>
            <a:endParaRPr lang="en-KE"/>
          </a:p>
        </p:txBody>
      </p:sp>
    </p:spTree>
    <p:extLst>
      <p:ext uri="{BB962C8B-B14F-4D97-AF65-F5344CB8AC3E}">
        <p14:creationId xmlns:p14="http://schemas.microsoft.com/office/powerpoint/2010/main" val="1557334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3B422E-5F5B-4995-B2A6-B1AF1EC2984D}" type="datetimeFigureOut">
              <a:rPr lang="en-KE" smtClean="0"/>
              <a:t>08/10/2019</a:t>
            </a:fld>
            <a:endParaRPr lang="en-KE"/>
          </a:p>
        </p:txBody>
      </p:sp>
      <p:sp>
        <p:nvSpPr>
          <p:cNvPr id="6" name="Footer Placeholder 5"/>
          <p:cNvSpPr>
            <a:spLocks noGrp="1"/>
          </p:cNvSpPr>
          <p:nvPr>
            <p:ph type="ftr" sz="quarter" idx="11"/>
          </p:nvPr>
        </p:nvSpPr>
        <p:spPr/>
        <p:txBody>
          <a:bodyPr/>
          <a:lstStyle/>
          <a:p>
            <a:endParaRPr lang="en-KE"/>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7D11AB6B-4884-4671-8667-092065F12D0B}" type="slidenum">
              <a:rPr lang="en-KE" smtClean="0"/>
              <a:t>‹#›</a:t>
            </a:fld>
            <a:endParaRPr lang="en-KE"/>
          </a:p>
        </p:txBody>
      </p:sp>
    </p:spTree>
    <p:extLst>
      <p:ext uri="{BB962C8B-B14F-4D97-AF65-F5344CB8AC3E}">
        <p14:creationId xmlns:p14="http://schemas.microsoft.com/office/powerpoint/2010/main" val="2037704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3B422E-5F5B-4995-B2A6-B1AF1EC2984D}" type="datetimeFigureOut">
              <a:rPr lang="en-KE" smtClean="0"/>
              <a:t>08/10/2019</a:t>
            </a:fld>
            <a:endParaRPr lang="en-KE"/>
          </a:p>
        </p:txBody>
      </p:sp>
      <p:sp>
        <p:nvSpPr>
          <p:cNvPr id="6" name="Footer Placeholder 5"/>
          <p:cNvSpPr>
            <a:spLocks noGrp="1"/>
          </p:cNvSpPr>
          <p:nvPr>
            <p:ph type="ftr" sz="quarter" idx="11"/>
          </p:nvPr>
        </p:nvSpPr>
        <p:spPr/>
        <p:txBody>
          <a:bodyPr/>
          <a:lstStyle/>
          <a:p>
            <a:endParaRPr lang="en-K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D11AB6B-4884-4671-8667-092065F12D0B}" type="slidenum">
              <a:rPr lang="en-KE" smtClean="0"/>
              <a:t>‹#›</a:t>
            </a:fld>
            <a:endParaRPr lang="en-KE"/>
          </a:p>
        </p:txBody>
      </p:sp>
    </p:spTree>
    <p:extLst>
      <p:ext uri="{BB962C8B-B14F-4D97-AF65-F5344CB8AC3E}">
        <p14:creationId xmlns:p14="http://schemas.microsoft.com/office/powerpoint/2010/main" val="3605506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3B422E-5F5B-4995-B2A6-B1AF1EC2984D}" type="datetimeFigureOut">
              <a:rPr lang="en-KE" smtClean="0"/>
              <a:t>08/10/2019</a:t>
            </a:fld>
            <a:endParaRPr lang="en-KE"/>
          </a:p>
        </p:txBody>
      </p:sp>
      <p:sp>
        <p:nvSpPr>
          <p:cNvPr id="5" name="Footer Placeholder 4"/>
          <p:cNvSpPr>
            <a:spLocks noGrp="1"/>
          </p:cNvSpPr>
          <p:nvPr>
            <p:ph type="ftr" sz="quarter" idx="11"/>
          </p:nvPr>
        </p:nvSpPr>
        <p:spPr/>
        <p:txBody>
          <a:bodyPr/>
          <a:lstStyle/>
          <a:p>
            <a:endParaRPr lang="en-KE"/>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D11AB6B-4884-4671-8667-092065F12D0B}" type="slidenum">
              <a:rPr lang="en-KE" smtClean="0"/>
              <a:t>‹#›</a:t>
            </a:fld>
            <a:endParaRPr lang="en-KE"/>
          </a:p>
        </p:txBody>
      </p:sp>
    </p:spTree>
    <p:extLst>
      <p:ext uri="{BB962C8B-B14F-4D97-AF65-F5344CB8AC3E}">
        <p14:creationId xmlns:p14="http://schemas.microsoft.com/office/powerpoint/2010/main" val="38101734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3B422E-5F5B-4995-B2A6-B1AF1EC2984D}" type="datetimeFigureOut">
              <a:rPr lang="en-KE" smtClean="0"/>
              <a:t>08/10/2019</a:t>
            </a:fld>
            <a:endParaRPr lang="en-KE"/>
          </a:p>
        </p:txBody>
      </p:sp>
      <p:sp>
        <p:nvSpPr>
          <p:cNvPr id="5" name="Footer Placeholder 4"/>
          <p:cNvSpPr>
            <a:spLocks noGrp="1"/>
          </p:cNvSpPr>
          <p:nvPr>
            <p:ph type="ftr" sz="quarter" idx="11"/>
          </p:nvPr>
        </p:nvSpPr>
        <p:spPr/>
        <p:txBody>
          <a:bodyPr/>
          <a:lstStyle/>
          <a:p>
            <a:endParaRPr lang="en-KE"/>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7D11AB6B-4884-4671-8667-092065F12D0B}" type="slidenum">
              <a:rPr lang="en-KE" smtClean="0"/>
              <a:t>‹#›</a:t>
            </a:fld>
            <a:endParaRPr lang="en-KE"/>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230793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43B422E-5F5B-4995-B2A6-B1AF1EC2984D}" type="datetimeFigureOut">
              <a:rPr lang="en-KE" smtClean="0"/>
              <a:t>08/10/2019</a:t>
            </a:fld>
            <a:endParaRPr lang="en-KE"/>
          </a:p>
        </p:txBody>
      </p:sp>
      <p:sp>
        <p:nvSpPr>
          <p:cNvPr id="6" name="Footer Placeholder 5"/>
          <p:cNvSpPr>
            <a:spLocks noGrp="1"/>
          </p:cNvSpPr>
          <p:nvPr>
            <p:ph type="ftr" sz="quarter" idx="11"/>
          </p:nvPr>
        </p:nvSpPr>
        <p:spPr/>
        <p:txBody>
          <a:bodyPr/>
          <a:lstStyle/>
          <a:p>
            <a:endParaRPr lang="en-K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D11AB6B-4884-4671-8667-092065F12D0B}" type="slidenum">
              <a:rPr lang="en-KE" smtClean="0"/>
              <a:t>‹#›</a:t>
            </a:fld>
            <a:endParaRPr lang="en-KE"/>
          </a:p>
        </p:txBody>
      </p:sp>
    </p:spTree>
    <p:extLst>
      <p:ext uri="{BB962C8B-B14F-4D97-AF65-F5344CB8AC3E}">
        <p14:creationId xmlns:p14="http://schemas.microsoft.com/office/powerpoint/2010/main" val="27560393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43B422E-5F5B-4995-B2A6-B1AF1EC2984D}" type="datetimeFigureOut">
              <a:rPr lang="en-KE" smtClean="0"/>
              <a:t>08/10/2019</a:t>
            </a:fld>
            <a:endParaRPr lang="en-KE"/>
          </a:p>
        </p:txBody>
      </p:sp>
      <p:sp>
        <p:nvSpPr>
          <p:cNvPr id="6" name="Footer Placeholder 5"/>
          <p:cNvSpPr>
            <a:spLocks noGrp="1"/>
          </p:cNvSpPr>
          <p:nvPr>
            <p:ph type="ftr" sz="quarter" idx="11"/>
          </p:nvPr>
        </p:nvSpPr>
        <p:spPr/>
        <p:txBody>
          <a:bodyPr/>
          <a:lstStyle/>
          <a:p>
            <a:endParaRPr lang="en-KE"/>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D11AB6B-4884-4671-8667-092065F12D0B}" type="slidenum">
              <a:rPr lang="en-KE" smtClean="0"/>
              <a:t>‹#›</a:t>
            </a:fld>
            <a:endParaRPr lang="en-KE"/>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9109476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143B422E-5F5B-4995-B2A6-B1AF1EC2984D}" type="datetimeFigureOut">
              <a:rPr lang="en-KE" smtClean="0"/>
              <a:t>08/10/2019</a:t>
            </a:fld>
            <a:endParaRPr lang="en-KE"/>
          </a:p>
        </p:txBody>
      </p:sp>
      <p:sp>
        <p:nvSpPr>
          <p:cNvPr id="6" name="Footer Placeholder 5"/>
          <p:cNvSpPr>
            <a:spLocks noGrp="1"/>
          </p:cNvSpPr>
          <p:nvPr>
            <p:ph type="ftr" sz="quarter" idx="11"/>
          </p:nvPr>
        </p:nvSpPr>
        <p:spPr/>
        <p:txBody>
          <a:bodyPr/>
          <a:lstStyle/>
          <a:p>
            <a:endParaRPr lang="en-KE"/>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7D11AB6B-4884-4671-8667-092065F12D0B}" type="slidenum">
              <a:rPr lang="en-KE" smtClean="0"/>
              <a:t>‹#›</a:t>
            </a:fld>
            <a:endParaRPr lang="en-KE"/>
          </a:p>
        </p:txBody>
      </p:sp>
    </p:spTree>
    <p:extLst>
      <p:ext uri="{BB962C8B-B14F-4D97-AF65-F5344CB8AC3E}">
        <p14:creationId xmlns:p14="http://schemas.microsoft.com/office/powerpoint/2010/main" val="39122428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3B422E-5F5B-4995-B2A6-B1AF1EC2984D}" type="datetimeFigureOut">
              <a:rPr lang="en-KE" smtClean="0"/>
              <a:t>08/10/2019</a:t>
            </a:fld>
            <a:endParaRPr lang="en-KE"/>
          </a:p>
        </p:txBody>
      </p:sp>
      <p:sp>
        <p:nvSpPr>
          <p:cNvPr id="5" name="Footer Placeholder 4"/>
          <p:cNvSpPr>
            <a:spLocks noGrp="1"/>
          </p:cNvSpPr>
          <p:nvPr>
            <p:ph type="ftr" sz="quarter" idx="11"/>
          </p:nvPr>
        </p:nvSpPr>
        <p:spPr/>
        <p:txBody>
          <a:bodyPr/>
          <a:lstStyle/>
          <a:p>
            <a:endParaRPr lang="en-K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D11AB6B-4884-4671-8667-092065F12D0B}" type="slidenum">
              <a:rPr lang="en-KE" smtClean="0"/>
              <a:t>‹#›</a:t>
            </a:fld>
            <a:endParaRPr lang="en-KE"/>
          </a:p>
        </p:txBody>
      </p:sp>
    </p:spTree>
    <p:extLst>
      <p:ext uri="{BB962C8B-B14F-4D97-AF65-F5344CB8AC3E}">
        <p14:creationId xmlns:p14="http://schemas.microsoft.com/office/powerpoint/2010/main" val="39134053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3B422E-5F5B-4995-B2A6-B1AF1EC2984D}" type="datetimeFigureOut">
              <a:rPr lang="en-KE" smtClean="0"/>
              <a:t>08/10/2019</a:t>
            </a:fld>
            <a:endParaRPr lang="en-KE"/>
          </a:p>
        </p:txBody>
      </p:sp>
      <p:sp>
        <p:nvSpPr>
          <p:cNvPr id="5" name="Footer Placeholder 4"/>
          <p:cNvSpPr>
            <a:spLocks noGrp="1"/>
          </p:cNvSpPr>
          <p:nvPr>
            <p:ph type="ftr" sz="quarter" idx="11"/>
          </p:nvPr>
        </p:nvSpPr>
        <p:spPr/>
        <p:txBody>
          <a:bodyPr/>
          <a:lstStyle/>
          <a:p>
            <a:endParaRPr lang="en-KE"/>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7D11AB6B-4884-4671-8667-092065F12D0B}" type="slidenum">
              <a:rPr lang="en-KE" smtClean="0"/>
              <a:t>‹#›</a:t>
            </a:fld>
            <a:endParaRPr lang="en-KE"/>
          </a:p>
        </p:txBody>
      </p:sp>
    </p:spTree>
    <p:extLst>
      <p:ext uri="{BB962C8B-B14F-4D97-AF65-F5344CB8AC3E}">
        <p14:creationId xmlns:p14="http://schemas.microsoft.com/office/powerpoint/2010/main" val="41356653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143B422E-5F5B-4995-B2A6-B1AF1EC2984D}" type="datetimeFigureOut">
              <a:rPr lang="en-KE" smtClean="0"/>
              <a:t>08/10/2019</a:t>
            </a:fld>
            <a:endParaRPr lang="en-KE"/>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KE"/>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7D11AB6B-4884-4671-8667-092065F12D0B}" type="slidenum">
              <a:rPr lang="en-KE" smtClean="0"/>
              <a:t>‹#›</a:t>
            </a:fld>
            <a:endParaRPr lang="en-KE"/>
          </a:p>
        </p:txBody>
      </p:sp>
    </p:spTree>
    <p:extLst>
      <p:ext uri="{BB962C8B-B14F-4D97-AF65-F5344CB8AC3E}">
        <p14:creationId xmlns:p14="http://schemas.microsoft.com/office/powerpoint/2010/main" val="117390044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shrm.org/hr-today/news/hr-magazine/1017/pages/9-tips-for-using-hr-metrics-strategically.aspx"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CBDBD92-DF09-4517-B6AE-7398FBCF71B7}"/>
              </a:ext>
            </a:extLst>
          </p:cNvPr>
          <p:cNvSpPr>
            <a:spLocks noGrp="1"/>
          </p:cNvSpPr>
          <p:nvPr>
            <p:ph type="title"/>
          </p:nvPr>
        </p:nvSpPr>
        <p:spPr>
          <a:xfrm>
            <a:off x="1404732" y="1630017"/>
            <a:ext cx="9980612" cy="4346714"/>
          </a:xfrm>
        </p:spPr>
        <p:txBody>
          <a:bodyPr>
            <a:normAutofit/>
          </a:bodyPr>
          <a:lstStyle/>
          <a:p>
            <a:pPr algn="ctr"/>
            <a:r>
              <a:rPr lang="en-US" sz="4000" b="1" dirty="0">
                <a:latin typeface="Times New Roman" panose="02020603050405020304" pitchFamily="18" charset="0"/>
                <a:cs typeface="Times New Roman" panose="02020603050405020304" pitchFamily="18" charset="0"/>
              </a:rPr>
              <a:t>Human Resource Strategic Planning Process</a:t>
            </a:r>
            <a:br>
              <a:rPr lang="en-US" sz="4000" b="1" dirty="0">
                <a:latin typeface="Times New Roman" panose="02020603050405020304" pitchFamily="18" charset="0"/>
                <a:cs typeface="Times New Roman" panose="02020603050405020304" pitchFamily="18" charset="0"/>
              </a:rPr>
            </a:br>
            <a:br>
              <a:rPr lang="en-US" sz="4000" b="1" dirty="0">
                <a:latin typeface="Times New Roman" panose="02020603050405020304" pitchFamily="18" charset="0"/>
                <a:cs typeface="Times New Roman" panose="02020603050405020304" pitchFamily="18" charset="0"/>
              </a:rPr>
            </a:br>
            <a:r>
              <a:rPr lang="en-US" sz="4000" b="1" dirty="0">
                <a:latin typeface="Times New Roman" panose="02020603050405020304" pitchFamily="18" charset="0"/>
                <a:cs typeface="Times New Roman" panose="02020603050405020304" pitchFamily="18" charset="0"/>
              </a:rPr>
              <a:t>Student’s Name:</a:t>
            </a:r>
            <a:br>
              <a:rPr lang="en-US" sz="4000" b="1" dirty="0">
                <a:latin typeface="Times New Roman" panose="02020603050405020304" pitchFamily="18" charset="0"/>
                <a:cs typeface="Times New Roman" panose="02020603050405020304" pitchFamily="18" charset="0"/>
              </a:rPr>
            </a:br>
            <a:br>
              <a:rPr lang="en-US" sz="4000" b="1" dirty="0">
                <a:latin typeface="Times New Roman" panose="02020603050405020304" pitchFamily="18" charset="0"/>
                <a:cs typeface="Times New Roman" panose="02020603050405020304" pitchFamily="18" charset="0"/>
              </a:rPr>
            </a:br>
            <a:r>
              <a:rPr lang="en-US" sz="4000" b="1" dirty="0">
                <a:latin typeface="Times New Roman" panose="02020603050405020304" pitchFamily="18" charset="0"/>
                <a:cs typeface="Times New Roman" panose="02020603050405020304" pitchFamily="18" charset="0"/>
              </a:rPr>
              <a:t>Institutional Affiliation:</a:t>
            </a:r>
            <a:endParaRPr lang="en-KE" sz="4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39437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CA11B2-8DB7-4DF3-8454-80F60B3212DC}"/>
              </a:ext>
            </a:extLst>
          </p:cNvPr>
          <p:cNvSpPr>
            <a:spLocks noGrp="1"/>
          </p:cNvSpPr>
          <p:nvPr>
            <p:ph type="title"/>
          </p:nvPr>
        </p:nvSpPr>
        <p:spPr>
          <a:xfrm>
            <a:off x="2592925" y="624110"/>
            <a:ext cx="8911687" cy="739469"/>
          </a:xfrm>
        </p:spPr>
        <p:txBody>
          <a:bodyPr/>
          <a:lstStyle/>
          <a:p>
            <a:r>
              <a:rPr lang="en-US" b="1" dirty="0">
                <a:latin typeface="Times New Roman" panose="02020603050405020304" pitchFamily="18" charset="0"/>
                <a:cs typeface="Times New Roman" panose="02020603050405020304" pitchFamily="18" charset="0"/>
              </a:rPr>
              <a:t>Human Resource Strategic Planning Process</a:t>
            </a:r>
            <a:endParaRPr lang="en-KE"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33B8045-0A95-45E3-9A16-6D00905EFAD6}"/>
              </a:ext>
            </a:extLst>
          </p:cNvPr>
          <p:cNvSpPr>
            <a:spLocks noGrp="1"/>
          </p:cNvSpPr>
          <p:nvPr>
            <p:ph idx="1"/>
          </p:nvPr>
        </p:nvSpPr>
        <p:spPr>
          <a:xfrm>
            <a:off x="2589212" y="1363579"/>
            <a:ext cx="8915400" cy="4547643"/>
          </a:xfrm>
        </p:spPr>
        <p:txBody>
          <a:bodyPr>
            <a:normAutofit/>
          </a:bodyPr>
          <a:lstStyle/>
          <a:p>
            <a:pPr algn="just"/>
            <a:r>
              <a:rPr lang="en-US" sz="2400" dirty="0">
                <a:latin typeface="Times New Roman" panose="02020603050405020304" pitchFamily="18" charset="0"/>
                <a:cs typeface="Times New Roman" panose="02020603050405020304" pitchFamily="18" charset="0"/>
              </a:rPr>
              <a:t>The human resource strategic planning process ensures that there is adequate staffing that meets the operational goals of the organization, thereby matching the right personnel with the right skills at the right time.</a:t>
            </a:r>
            <a:endParaRPr lang="en-KE" sz="2400" dirty="0">
              <a:latin typeface="Times New Roman" panose="02020603050405020304" pitchFamily="18" charset="0"/>
              <a:cs typeface="Times New Roman" panose="02020603050405020304" pitchFamily="18" charset="0"/>
            </a:endParaRPr>
          </a:p>
          <a:p>
            <a:pPr marL="0" indent="0" algn="ctr">
              <a:buNone/>
            </a:pPr>
            <a:r>
              <a:rPr lang="en-US" sz="2400" b="1" dirty="0">
                <a:latin typeface="Times New Roman" panose="02020603050405020304" pitchFamily="18" charset="0"/>
                <a:cs typeface="Times New Roman" panose="02020603050405020304" pitchFamily="18" charset="0"/>
              </a:rPr>
              <a:t>Key Components.</a:t>
            </a:r>
            <a:endParaRPr lang="en-KE" sz="2400" b="1"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I. Assessing the current HR capacity</a:t>
            </a:r>
          </a:p>
          <a:p>
            <a:pPr algn="just"/>
            <a:r>
              <a:rPr lang="en-US" sz="2400" dirty="0">
                <a:latin typeface="Times New Roman" panose="02020603050405020304" pitchFamily="18" charset="0"/>
                <a:cs typeface="Times New Roman" panose="02020603050405020304" pitchFamily="18" charset="0"/>
              </a:rPr>
              <a:t>This is the identification of the knowledge, abilities, and skills of the current staff within the organization. </a:t>
            </a:r>
            <a:endParaRPr lang="en-KE" sz="2400" dirty="0">
              <a:latin typeface="Times New Roman" panose="02020603050405020304" pitchFamily="18" charset="0"/>
              <a:cs typeface="Times New Roman" panose="02020603050405020304" pitchFamily="18" charset="0"/>
            </a:endParaRPr>
          </a:p>
          <a:p>
            <a:pPr marL="0" indent="0" algn="just">
              <a:buNone/>
            </a:pPr>
            <a:r>
              <a:rPr lang="en-US" sz="2400" dirty="0">
                <a:latin typeface="Times New Roman" panose="02020603050405020304" pitchFamily="18" charset="0"/>
                <a:cs typeface="Times New Roman" panose="02020603050405020304" pitchFamily="18" charset="0"/>
              </a:rPr>
              <a:t>II. Forecasting the HR requirements</a:t>
            </a:r>
            <a:endParaRPr lang="en-KE" sz="2400" dirty="0">
              <a:latin typeface="Times New Roman" panose="02020603050405020304" pitchFamily="18" charset="0"/>
              <a:cs typeface="Times New Roman" panose="02020603050405020304" pitchFamily="18" charset="0"/>
            </a:endParaRPr>
          </a:p>
          <a:p>
            <a:pPr algn="just"/>
            <a:r>
              <a:rPr lang="en-US" sz="2400" dirty="0">
                <a:latin typeface="Times New Roman" panose="02020603050405020304" pitchFamily="18" charset="0"/>
                <a:cs typeface="Times New Roman" panose="02020603050405020304" pitchFamily="18" charset="0"/>
              </a:rPr>
              <a:t>This involves estimating both the demand and supply of HR needs. </a:t>
            </a:r>
            <a:endParaRPr lang="en-K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0530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5B746-9E7E-4D9C-8ABA-F0348F715CD8}"/>
              </a:ext>
            </a:extLst>
          </p:cNvPr>
          <p:cNvSpPr>
            <a:spLocks noGrp="1"/>
          </p:cNvSpPr>
          <p:nvPr>
            <p:ph type="title"/>
          </p:nvPr>
        </p:nvSpPr>
        <p:spPr>
          <a:xfrm>
            <a:off x="2589212" y="306333"/>
            <a:ext cx="9326359" cy="1280890"/>
          </a:xfrm>
        </p:spPr>
        <p:txBody>
          <a:bodyPr/>
          <a:lstStyle/>
          <a:p>
            <a:r>
              <a:rPr lang="en-US" b="1" dirty="0">
                <a:latin typeface="Times New Roman" panose="02020603050405020304" pitchFamily="18" charset="0"/>
                <a:cs typeface="Times New Roman" panose="02020603050405020304" pitchFamily="18" charset="0"/>
              </a:rPr>
              <a:t>Human Resource Strategic Planning Process CONT:</a:t>
            </a:r>
            <a:endParaRPr lang="en-KE"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92695DC-D946-42FE-8189-ACC96D67CB8B}"/>
              </a:ext>
            </a:extLst>
          </p:cNvPr>
          <p:cNvSpPr>
            <a:spLocks noGrp="1"/>
          </p:cNvSpPr>
          <p:nvPr>
            <p:ph idx="1"/>
          </p:nvPr>
        </p:nvSpPr>
        <p:spPr>
          <a:xfrm>
            <a:off x="2053389" y="1587223"/>
            <a:ext cx="9451223" cy="4845661"/>
          </a:xfrm>
        </p:spPr>
        <p:txBody>
          <a:bodyPr>
            <a:normAutofit fontScale="92500"/>
          </a:bodyPr>
          <a:lstStyle/>
          <a:p>
            <a:pPr marL="0" lvl="0" indent="0">
              <a:buNone/>
            </a:pPr>
            <a:r>
              <a:rPr lang="en-US" sz="2400" dirty="0">
                <a:latin typeface="Times New Roman" panose="02020603050405020304" pitchFamily="18" charset="0"/>
                <a:cs typeface="Times New Roman" panose="02020603050405020304" pitchFamily="18" charset="0"/>
              </a:rPr>
              <a:t>III. Gap analysis</a:t>
            </a:r>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This involves identification of the number of staff as well as skills required in the future when compared to the prevailing circumstances.</a:t>
            </a:r>
            <a:endParaRPr lang="en-KE" sz="2400" dirty="0">
              <a:latin typeface="Times New Roman" panose="02020603050405020304" pitchFamily="18" charset="0"/>
              <a:cs typeface="Times New Roman" panose="02020603050405020304" pitchFamily="18" charset="0"/>
            </a:endParaRPr>
          </a:p>
          <a:p>
            <a:pPr marL="0" lvl="0" indent="0">
              <a:buNone/>
            </a:pPr>
            <a:r>
              <a:rPr lang="en-US" sz="2400" dirty="0">
                <a:latin typeface="Times New Roman" panose="02020603050405020304" pitchFamily="18" charset="0"/>
                <a:cs typeface="Times New Roman" panose="02020603050405020304" pitchFamily="18" charset="0"/>
              </a:rPr>
              <a:t>IV. Development of HR strategies to support the strategies of the organization</a:t>
            </a:r>
            <a:endParaRPr lang="en-KE" sz="2400" dirty="0">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HR should adopt the following strategies in order to meet the needs of the organization in the future</a:t>
            </a:r>
            <a:endParaRPr lang="en-KE" sz="2400" dirty="0">
              <a:latin typeface="Times New Roman" panose="02020603050405020304" pitchFamily="18" charset="0"/>
              <a:cs typeface="Times New Roman" panose="02020603050405020304" pitchFamily="18" charset="0"/>
            </a:endParaRPr>
          </a:p>
          <a:p>
            <a:pPr marL="514350" lvl="0" indent="-514350" algn="ctr">
              <a:buFont typeface="+mj-lt"/>
              <a:buAutoNum type="romanLcPeriod"/>
            </a:pPr>
            <a:r>
              <a:rPr lang="en-US" sz="2400" dirty="0">
                <a:latin typeface="Times New Roman" panose="02020603050405020304" pitchFamily="18" charset="0"/>
                <a:cs typeface="Times New Roman" panose="02020603050405020304" pitchFamily="18" charset="0"/>
              </a:rPr>
              <a:t>Recruitment approaches </a:t>
            </a:r>
            <a:endParaRPr lang="en-KE" sz="2400" dirty="0">
              <a:latin typeface="Times New Roman" panose="02020603050405020304" pitchFamily="18" charset="0"/>
              <a:cs typeface="Times New Roman" panose="02020603050405020304" pitchFamily="18" charset="0"/>
            </a:endParaRPr>
          </a:p>
          <a:p>
            <a:pPr marL="514350" lvl="0" indent="-514350" algn="ctr">
              <a:buFont typeface="+mj-lt"/>
              <a:buAutoNum type="romanLcPeriod"/>
            </a:pPr>
            <a:r>
              <a:rPr lang="en-US" sz="2400" dirty="0">
                <a:latin typeface="Times New Roman" panose="02020603050405020304" pitchFamily="18" charset="0"/>
                <a:cs typeface="Times New Roman" panose="02020603050405020304" pitchFamily="18" charset="0"/>
              </a:rPr>
              <a:t>Training and development strategies</a:t>
            </a:r>
            <a:endParaRPr lang="en-KE" sz="2400" dirty="0">
              <a:latin typeface="Times New Roman" panose="02020603050405020304" pitchFamily="18" charset="0"/>
              <a:cs typeface="Times New Roman" panose="02020603050405020304" pitchFamily="18" charset="0"/>
            </a:endParaRPr>
          </a:p>
          <a:p>
            <a:pPr marL="514350" lvl="0" indent="-514350" algn="ctr">
              <a:buFont typeface="+mj-lt"/>
              <a:buAutoNum type="romanLcPeriod"/>
            </a:pPr>
            <a:r>
              <a:rPr lang="en-US" sz="2400" dirty="0">
                <a:latin typeface="Times New Roman" panose="02020603050405020304" pitchFamily="18" charset="0"/>
                <a:cs typeface="Times New Roman" panose="02020603050405020304" pitchFamily="18" charset="0"/>
              </a:rPr>
              <a:t>Restructuring strategies</a:t>
            </a:r>
            <a:endParaRPr lang="en-KE" sz="2400" dirty="0">
              <a:latin typeface="Times New Roman" panose="02020603050405020304" pitchFamily="18" charset="0"/>
              <a:cs typeface="Times New Roman" panose="02020603050405020304" pitchFamily="18" charset="0"/>
            </a:endParaRPr>
          </a:p>
          <a:p>
            <a:pPr marL="514350" lvl="0" indent="-514350" algn="ctr">
              <a:buFont typeface="+mj-lt"/>
              <a:buAutoNum type="romanLcPeriod"/>
            </a:pPr>
            <a:r>
              <a:rPr lang="en-US" sz="2400" dirty="0">
                <a:latin typeface="Times New Roman" panose="02020603050405020304" pitchFamily="18" charset="0"/>
                <a:cs typeface="Times New Roman" panose="02020603050405020304" pitchFamily="18" charset="0"/>
              </a:rPr>
              <a:t>Collaboration strategies</a:t>
            </a:r>
            <a:endParaRPr lang="en-KE" sz="2400" dirty="0">
              <a:latin typeface="Times New Roman" panose="02020603050405020304" pitchFamily="18" charset="0"/>
              <a:cs typeface="Times New Roman" panose="02020603050405020304" pitchFamily="18" charset="0"/>
            </a:endParaRPr>
          </a:p>
          <a:p>
            <a:pPr marL="514350" lvl="0" indent="-514350" algn="ctr">
              <a:buFont typeface="+mj-lt"/>
              <a:buAutoNum type="romanLcPeriod"/>
            </a:pPr>
            <a:r>
              <a:rPr lang="en-US" sz="2400" dirty="0">
                <a:latin typeface="Times New Roman" panose="02020603050405020304" pitchFamily="18" charset="0"/>
                <a:cs typeface="Times New Roman" panose="02020603050405020304" pitchFamily="18" charset="0"/>
              </a:rPr>
              <a:t>Outsourcing strategies</a:t>
            </a:r>
            <a:endParaRPr lang="en-KE" sz="2400" dirty="0">
              <a:latin typeface="Times New Roman" panose="02020603050405020304" pitchFamily="18" charset="0"/>
              <a:cs typeface="Times New Roman" panose="02020603050405020304" pitchFamily="18" charset="0"/>
            </a:endParaRPr>
          </a:p>
          <a:p>
            <a:endParaRPr lang="en-KE"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6416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0E1F4-62B7-4490-AAB4-F8BB280496EC}"/>
              </a:ext>
            </a:extLst>
          </p:cNvPr>
          <p:cNvSpPr>
            <a:spLocks noGrp="1"/>
          </p:cNvSpPr>
          <p:nvPr>
            <p:ph type="title"/>
          </p:nvPr>
        </p:nvSpPr>
        <p:spPr/>
        <p:txBody>
          <a:bodyPr>
            <a:normAutofit fontScale="90000"/>
          </a:bodyPr>
          <a:lstStyle/>
          <a:p>
            <a:pPr algn="ctr"/>
            <a:r>
              <a:rPr lang="en-US" b="1" dirty="0">
                <a:latin typeface="Times New Roman" panose="02020603050405020304" pitchFamily="18" charset="0"/>
                <a:cs typeface="Times New Roman" panose="02020603050405020304" pitchFamily="18" charset="0"/>
              </a:rPr>
              <a:t>Human Resources alignment with the Organization’s Strategic Planning Process</a:t>
            </a:r>
            <a:br>
              <a:rPr lang="en-KE" b="1" dirty="0">
                <a:latin typeface="Times New Roman" panose="02020603050405020304" pitchFamily="18" charset="0"/>
                <a:cs typeface="Times New Roman" panose="02020603050405020304" pitchFamily="18" charset="0"/>
              </a:rPr>
            </a:br>
            <a:endParaRPr lang="en-KE"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75468A4-AB7C-43CC-B2F7-18B8E5165E31}"/>
              </a:ext>
            </a:extLst>
          </p:cNvPr>
          <p:cNvSpPr>
            <a:spLocks noGrp="1"/>
          </p:cNvSpPr>
          <p:nvPr>
            <p:ph idx="1"/>
          </p:nvPr>
        </p:nvSpPr>
        <p:spPr>
          <a:xfrm>
            <a:off x="2589212" y="1905000"/>
            <a:ext cx="8915400" cy="4006222"/>
          </a:xfrm>
        </p:spPr>
        <p:txBody>
          <a:bodyPr>
            <a:normAutofit lnSpcReduction="10000"/>
          </a:bodyPr>
          <a:lstStyle/>
          <a:p>
            <a:pPr marL="571500" indent="-571500">
              <a:buAutoNum type="romanUcPeriod"/>
            </a:pPr>
            <a:r>
              <a:rPr lang="en-US" sz="2800" dirty="0">
                <a:latin typeface="Times New Roman" panose="02020603050405020304" pitchFamily="18" charset="0"/>
                <a:cs typeface="Times New Roman" panose="02020603050405020304" pitchFamily="18" charset="0"/>
              </a:rPr>
              <a:t>Understanding the strategic business plan</a:t>
            </a:r>
          </a:p>
          <a:p>
            <a:pPr marL="571500" indent="-571500">
              <a:buAutoNum type="romanUcPeriod"/>
            </a:pPr>
            <a:endParaRPr lang="en-KE" sz="2800" dirty="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This entails studying the strategic plan, the values, goals as well as priorities to embark</a:t>
            </a:r>
            <a:endParaRPr lang="en-KE" sz="2800" dirty="0">
              <a:latin typeface="Times New Roman" panose="02020603050405020304" pitchFamily="18" charset="0"/>
              <a:cs typeface="Times New Roman" panose="02020603050405020304" pitchFamily="18" charset="0"/>
            </a:endParaRPr>
          </a:p>
          <a:p>
            <a:pPr marL="0" indent="0">
              <a:buNone/>
            </a:pPr>
            <a:r>
              <a:rPr lang="en-US" sz="2800" dirty="0">
                <a:solidFill>
                  <a:schemeClr val="tx1"/>
                </a:solidFill>
                <a:latin typeface="Times New Roman" panose="02020603050405020304" pitchFamily="18" charset="0"/>
                <a:cs typeface="Times New Roman" panose="02020603050405020304" pitchFamily="18" charset="0"/>
              </a:rPr>
              <a:t>II. Assessment of the current conditions </a:t>
            </a:r>
          </a:p>
          <a:p>
            <a:pPr marL="0" indent="0">
              <a:buNone/>
            </a:pPr>
            <a:endParaRPr lang="en-US" sz="2800" dirty="0">
              <a:solidFill>
                <a:schemeClr val="tx1"/>
              </a:solidFill>
              <a:latin typeface="Times New Roman" panose="02020603050405020304" pitchFamily="18" charset="0"/>
              <a:cs typeface="Times New Roman" panose="02020603050405020304" pitchFamily="18" charset="0"/>
            </a:endParaRPr>
          </a:p>
          <a:p>
            <a:r>
              <a:rPr lang="en-US" sz="2800" dirty="0">
                <a:solidFill>
                  <a:schemeClr val="tx1"/>
                </a:solidFill>
                <a:latin typeface="Times New Roman" panose="02020603050405020304" pitchFamily="18" charset="0"/>
                <a:cs typeface="Times New Roman" panose="02020603050405020304" pitchFamily="18" charset="0"/>
              </a:rPr>
              <a:t>HR should conduct a SWOT analysis of the overall strategic plan</a:t>
            </a:r>
            <a:endParaRPr lang="en-KE" sz="2800" dirty="0">
              <a:solidFill>
                <a:schemeClr val="tx1"/>
              </a:solidFill>
              <a:latin typeface="Times New Roman" panose="02020603050405020304" pitchFamily="18" charset="0"/>
              <a:cs typeface="Times New Roman" panose="02020603050405020304" pitchFamily="18" charset="0"/>
            </a:endParaRPr>
          </a:p>
          <a:p>
            <a:endParaRPr lang="en-KE"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445761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A82F3-F90F-46AF-A33A-FD292ED044EB}"/>
              </a:ext>
            </a:extLst>
          </p:cNvPr>
          <p:cNvSpPr>
            <a:spLocks noGrp="1"/>
          </p:cNvSpPr>
          <p:nvPr>
            <p:ph type="title"/>
          </p:nvPr>
        </p:nvSpPr>
        <p:spPr>
          <a:xfrm>
            <a:off x="2592925" y="624110"/>
            <a:ext cx="8911687" cy="1124479"/>
          </a:xfrm>
        </p:spPr>
        <p:txBody>
          <a:bodyPr>
            <a:normAutofit fontScale="90000"/>
          </a:bodyPr>
          <a:lstStyle/>
          <a:p>
            <a:r>
              <a:rPr lang="en-US" b="1" dirty="0">
                <a:latin typeface="Times New Roman" panose="02020603050405020304" pitchFamily="18" charset="0"/>
                <a:cs typeface="Times New Roman" panose="02020603050405020304" pitchFamily="18" charset="0"/>
              </a:rPr>
              <a:t>Human Resources alignment with the Organization’s Strategic Planning Process CONT:</a:t>
            </a:r>
            <a:endParaRPr lang="en-KE"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50C7370-09EA-4F59-AC51-BA0F12DE61C3}"/>
              </a:ext>
            </a:extLst>
          </p:cNvPr>
          <p:cNvSpPr>
            <a:spLocks noGrp="1"/>
          </p:cNvSpPr>
          <p:nvPr>
            <p:ph idx="1"/>
          </p:nvPr>
        </p:nvSpPr>
        <p:spPr>
          <a:xfrm>
            <a:off x="2085474" y="1748589"/>
            <a:ext cx="9419138" cy="4668253"/>
          </a:xfrm>
        </p:spPr>
        <p:txBody>
          <a:bodyPr>
            <a:normAutofit fontScale="92500" lnSpcReduction="10000"/>
          </a:bodyPr>
          <a:lstStyle/>
          <a:p>
            <a:pPr marL="0" lvl="0" indent="0">
              <a:buNone/>
            </a:pPr>
            <a:r>
              <a:rPr lang="en-US" sz="2800" dirty="0">
                <a:solidFill>
                  <a:schemeClr val="tx1"/>
                </a:solidFill>
                <a:latin typeface="Times New Roman" panose="02020603050405020304" pitchFamily="18" charset="0"/>
                <a:cs typeface="Times New Roman" panose="02020603050405020304" pitchFamily="18" charset="0"/>
              </a:rPr>
              <a:t>III. Planning and implementation of the HR strategic plan</a:t>
            </a:r>
          </a:p>
          <a:p>
            <a:pPr marL="0" lvl="0" indent="0">
              <a:buNone/>
            </a:pPr>
            <a:endParaRPr lang="en-KE" sz="2800" dirty="0">
              <a:solidFill>
                <a:schemeClr val="tx1"/>
              </a:solidFill>
              <a:latin typeface="Times New Roman" panose="02020603050405020304" pitchFamily="18" charset="0"/>
              <a:cs typeface="Times New Roman" panose="02020603050405020304" pitchFamily="18" charset="0"/>
            </a:endParaRPr>
          </a:p>
          <a:p>
            <a:r>
              <a:rPr lang="en-US" sz="2800" dirty="0">
                <a:solidFill>
                  <a:schemeClr val="tx1"/>
                </a:solidFill>
                <a:latin typeface="Times New Roman" panose="02020603050405020304" pitchFamily="18" charset="0"/>
                <a:cs typeface="Times New Roman" panose="02020603050405020304" pitchFamily="18" charset="0"/>
              </a:rPr>
              <a:t>This involves the determination of the organization structure that will be suited to achieve the strategic goals of the organization</a:t>
            </a:r>
          </a:p>
          <a:p>
            <a:endParaRPr lang="en-US" sz="2800" dirty="0">
              <a:solidFill>
                <a:schemeClr val="tx1"/>
              </a:solidFill>
              <a:latin typeface="Times New Roman" panose="02020603050405020304" pitchFamily="18" charset="0"/>
              <a:cs typeface="Times New Roman" panose="02020603050405020304" pitchFamily="18" charset="0"/>
            </a:endParaRPr>
          </a:p>
          <a:p>
            <a:pPr marL="0" lvl="0" indent="0">
              <a:buNone/>
            </a:pPr>
            <a:r>
              <a:rPr lang="en-US" sz="2800" dirty="0">
                <a:solidFill>
                  <a:schemeClr val="tx1"/>
                </a:solidFill>
                <a:latin typeface="Times New Roman" panose="02020603050405020304" pitchFamily="18" charset="0"/>
                <a:cs typeface="Times New Roman" panose="02020603050405020304" pitchFamily="18" charset="0"/>
              </a:rPr>
              <a:t>IV. Measurement and evaluation of the results and the required adjustments</a:t>
            </a:r>
            <a:endParaRPr lang="en-KE" sz="2800" dirty="0">
              <a:solidFill>
                <a:schemeClr val="tx1"/>
              </a:solidFill>
              <a:latin typeface="Times New Roman" panose="02020603050405020304" pitchFamily="18" charset="0"/>
              <a:cs typeface="Times New Roman" panose="02020603050405020304" pitchFamily="18" charset="0"/>
            </a:endParaRPr>
          </a:p>
          <a:p>
            <a:pPr marL="0" indent="0">
              <a:buNone/>
            </a:pPr>
            <a:endParaRPr lang="en-KE" sz="2800" dirty="0">
              <a:solidFill>
                <a:schemeClr val="tx1"/>
              </a:solidFill>
              <a:latin typeface="Times New Roman" panose="02020603050405020304" pitchFamily="18" charset="0"/>
              <a:cs typeface="Times New Roman" panose="02020603050405020304" pitchFamily="18" charset="0"/>
            </a:endParaRPr>
          </a:p>
          <a:p>
            <a:r>
              <a:rPr lang="en-US" sz="2800" dirty="0">
                <a:solidFill>
                  <a:schemeClr val="tx1"/>
                </a:solidFill>
                <a:latin typeface="Times New Roman" panose="02020603050405020304" pitchFamily="18" charset="0"/>
                <a:cs typeface="Times New Roman" panose="02020603050405020304" pitchFamily="18" charset="0"/>
              </a:rPr>
              <a:t>HR should monitor and assess the strategic planning progress through a collection of pertinent data and analytics.</a:t>
            </a:r>
            <a:endParaRPr lang="en-KE"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96393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599C0-FD8B-464A-82FF-B056C4EC74A5}"/>
              </a:ext>
            </a:extLst>
          </p:cNvPr>
          <p:cNvSpPr>
            <a:spLocks noGrp="1"/>
          </p:cNvSpPr>
          <p:nvPr>
            <p:ph type="title"/>
          </p:nvPr>
        </p:nvSpPr>
        <p:spPr/>
        <p:txBody>
          <a:bodyPr>
            <a:noAutofit/>
          </a:bodyPr>
          <a:lstStyle/>
          <a:p>
            <a:pPr algn="ctr"/>
            <a:r>
              <a:rPr lang="en-KE" b="1" dirty="0">
                <a:latin typeface="Times New Roman" panose="02020603050405020304" pitchFamily="18" charset="0"/>
                <a:cs typeface="Times New Roman" panose="02020603050405020304" pitchFamily="18" charset="0"/>
              </a:rPr>
              <a:t>The Role Of Human Resource Organizational Metrics</a:t>
            </a:r>
            <a:br>
              <a:rPr lang="en-KE" b="1" dirty="0">
                <a:latin typeface="Times New Roman" panose="02020603050405020304" pitchFamily="18" charset="0"/>
                <a:cs typeface="Times New Roman" panose="02020603050405020304" pitchFamily="18" charset="0"/>
              </a:rPr>
            </a:br>
            <a:endParaRPr lang="en-KE"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09A00AE-6EB5-4460-9AEF-1E1BD5718C68}"/>
              </a:ext>
            </a:extLst>
          </p:cNvPr>
          <p:cNvSpPr>
            <a:spLocks noGrp="1"/>
          </p:cNvSpPr>
          <p:nvPr>
            <p:ph idx="1"/>
          </p:nvPr>
        </p:nvSpPr>
        <p:spPr>
          <a:xfrm>
            <a:off x="2589212" y="2133600"/>
            <a:ext cx="7372935" cy="3866147"/>
          </a:xfrm>
        </p:spPr>
        <p:txBody>
          <a:bodyPr>
            <a:normAutofit/>
          </a:bodyPr>
          <a:lstStyle/>
          <a:p>
            <a:pPr>
              <a:buFont typeface="Wingdings" panose="05000000000000000000" pitchFamily="2" charset="2"/>
              <a:buChar char="q"/>
            </a:pPr>
            <a:r>
              <a:rPr lang="en-US" sz="4400" dirty="0">
                <a:latin typeface="Times New Roman" panose="02020603050405020304" pitchFamily="18" charset="0"/>
                <a:cs typeface="Times New Roman" panose="02020603050405020304" pitchFamily="18" charset="0"/>
              </a:rPr>
              <a:t>Quality of Hire</a:t>
            </a:r>
            <a:endParaRPr lang="en-KE" sz="4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4400" dirty="0">
                <a:latin typeface="Times New Roman" panose="02020603050405020304" pitchFamily="18" charset="0"/>
                <a:cs typeface="Times New Roman" panose="02020603050405020304" pitchFamily="18" charset="0"/>
              </a:rPr>
              <a:t>Benefits satisfaction</a:t>
            </a:r>
            <a:endParaRPr lang="en-KE" sz="4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4400" dirty="0">
                <a:latin typeface="Times New Roman" panose="02020603050405020304" pitchFamily="18" charset="0"/>
                <a:cs typeface="Times New Roman" panose="02020603050405020304" pitchFamily="18" charset="0"/>
              </a:rPr>
              <a:t>Training effectiveness</a:t>
            </a:r>
            <a:endParaRPr lang="en-KE" sz="4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r>
              <a:rPr lang="en-US" sz="4400" dirty="0">
                <a:latin typeface="Times New Roman" panose="02020603050405020304" pitchFamily="18" charset="0"/>
                <a:cs typeface="Times New Roman" panose="02020603050405020304" pitchFamily="18" charset="0"/>
              </a:rPr>
              <a:t>Employee production rate</a:t>
            </a:r>
            <a:endParaRPr lang="en-KE" sz="4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q"/>
            </a:pPr>
            <a:endParaRPr lang="en-KE"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96519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A5C42-8871-43F0-9A43-099D16E7A5BC}"/>
              </a:ext>
            </a:extLst>
          </p:cNvPr>
          <p:cNvSpPr>
            <a:spLocks noGrp="1"/>
          </p:cNvSpPr>
          <p:nvPr>
            <p:ph type="title"/>
          </p:nvPr>
        </p:nvSpPr>
        <p:spPr>
          <a:xfrm>
            <a:off x="2592925" y="624110"/>
            <a:ext cx="8911687" cy="771553"/>
          </a:xfrm>
        </p:spPr>
        <p:txBody>
          <a:bodyPr>
            <a:normAutofit/>
          </a:bodyPr>
          <a:lstStyle/>
          <a:p>
            <a:pPr algn="ctr"/>
            <a:r>
              <a:rPr lang="en-US" sz="4000" b="1" dirty="0">
                <a:latin typeface="Times New Roman" panose="02020603050405020304" pitchFamily="18" charset="0"/>
                <a:cs typeface="Times New Roman" panose="02020603050405020304" pitchFamily="18" charset="0"/>
              </a:rPr>
              <a:t>References</a:t>
            </a:r>
            <a:endParaRPr lang="en-KE" sz="40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B52B619-D2DA-4B03-A08A-541CB69CE8D0}"/>
              </a:ext>
            </a:extLst>
          </p:cNvPr>
          <p:cNvSpPr>
            <a:spLocks noGrp="1"/>
          </p:cNvSpPr>
          <p:nvPr>
            <p:ph idx="1"/>
          </p:nvPr>
        </p:nvSpPr>
        <p:spPr>
          <a:xfrm>
            <a:off x="1780674" y="1395663"/>
            <a:ext cx="9723938" cy="5133474"/>
          </a:xfrm>
        </p:spPr>
        <p:txBody>
          <a:bodyPr>
            <a:normAutofit fontScale="92500" lnSpcReduction="10000"/>
          </a:bodyPr>
          <a:lstStyle/>
          <a:p>
            <a:pPr algn="just"/>
            <a:r>
              <a:rPr lang="en-KE" sz="2800" dirty="0" err="1">
                <a:latin typeface="Times New Roman" panose="02020603050405020304" pitchFamily="18" charset="0"/>
                <a:cs typeface="Times New Roman" panose="02020603050405020304" pitchFamily="18" charset="0"/>
              </a:rPr>
              <a:t>Feffer</a:t>
            </a:r>
            <a:r>
              <a:rPr lang="en-KE" sz="2800" dirty="0">
                <a:latin typeface="Times New Roman" panose="02020603050405020304" pitchFamily="18" charset="0"/>
                <a:cs typeface="Times New Roman" panose="02020603050405020304" pitchFamily="18" charset="0"/>
              </a:rPr>
              <a:t>, M. (2017). 9 Tips for Using HR Metrics Strategically. Retrieved 8 October 2019, from </a:t>
            </a:r>
            <a:r>
              <a:rPr lang="en-KE" sz="2800" u="sng" dirty="0">
                <a:latin typeface="Times New Roman" panose="02020603050405020304" pitchFamily="18" charset="0"/>
                <a:cs typeface="Times New Roman" panose="02020603050405020304" pitchFamily="18" charset="0"/>
                <a:hlinkClick r:id="rId2"/>
              </a:rPr>
              <a:t>https://www.shrm.org/hr-today/news/hr-magazine/1017/pages/9-tips-for-using-hr-metrics-strategically.aspx</a:t>
            </a:r>
            <a:endParaRPr lang="en-KE" sz="2800" dirty="0">
              <a:latin typeface="Times New Roman" panose="02020603050405020304" pitchFamily="18" charset="0"/>
              <a:cs typeface="Times New Roman" panose="02020603050405020304" pitchFamily="18" charset="0"/>
            </a:endParaRPr>
          </a:p>
          <a:p>
            <a:pPr algn="just"/>
            <a:r>
              <a:rPr lang="en-KE" sz="2800" dirty="0">
                <a:latin typeface="Times New Roman" panose="02020603050405020304" pitchFamily="18" charset="0"/>
                <a:cs typeface="Times New Roman" panose="02020603050405020304" pitchFamily="18" charset="0"/>
              </a:rPr>
              <a:t>Strategic Hr Planning - Human Resource Management. (2019). Retrieved 8 October 2019, from https://sites.google.com/site/humanresourcesite/strategic-hr-planning</a:t>
            </a:r>
          </a:p>
          <a:p>
            <a:pPr algn="just"/>
            <a:r>
              <a:rPr lang="en-KE" sz="2800" dirty="0">
                <a:latin typeface="Times New Roman" panose="02020603050405020304" pitchFamily="18" charset="0"/>
                <a:cs typeface="Times New Roman" panose="02020603050405020304" pitchFamily="18" charset="0"/>
              </a:rPr>
              <a:t>Tyson, S. (2015). </a:t>
            </a:r>
            <a:r>
              <a:rPr lang="en-KE" sz="2800" i="1" dirty="0">
                <a:latin typeface="Times New Roman" panose="02020603050405020304" pitchFamily="18" charset="0"/>
                <a:cs typeface="Times New Roman" panose="02020603050405020304" pitchFamily="18" charset="0"/>
              </a:rPr>
              <a:t>Essentials of human resource management</a:t>
            </a:r>
            <a:r>
              <a:rPr lang="en-KE" sz="2800" dirty="0">
                <a:latin typeface="Times New Roman" panose="02020603050405020304" pitchFamily="18" charset="0"/>
                <a:cs typeface="Times New Roman" panose="02020603050405020304" pitchFamily="18" charset="0"/>
              </a:rPr>
              <a:t> (6th ed.). Oxon: Routledge.</a:t>
            </a:r>
          </a:p>
          <a:p>
            <a:pPr algn="just"/>
            <a:r>
              <a:rPr lang="en-KE" sz="2800" dirty="0" err="1">
                <a:latin typeface="Times New Roman" panose="02020603050405020304" pitchFamily="18" charset="0"/>
                <a:cs typeface="Times New Roman" panose="02020603050405020304" pitchFamily="18" charset="0"/>
              </a:rPr>
              <a:t>Vulpen</a:t>
            </a:r>
            <a:r>
              <a:rPr lang="en-KE" sz="2800" dirty="0">
                <a:latin typeface="Times New Roman" panose="02020603050405020304" pitchFamily="18" charset="0"/>
                <a:cs typeface="Times New Roman" panose="02020603050405020304" pitchFamily="18" charset="0"/>
              </a:rPr>
              <a:t>, E. How to Create a Human Resource Strategy | AIHR Digital. Retrieved 8 October 2019, from https://www.digitalhrtech.com/human-resource-strategy/</a:t>
            </a:r>
          </a:p>
          <a:p>
            <a:pPr algn="just"/>
            <a:endParaRPr lang="en-KE"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4681236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17</TotalTime>
  <Words>896</Words>
  <Application>Microsoft Office PowerPoint</Application>
  <PresentationFormat>Widescreen</PresentationFormat>
  <Paragraphs>79</Paragraphs>
  <Slides>7</Slides>
  <Notes>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Century Gothic</vt:lpstr>
      <vt:lpstr>Times New Roman</vt:lpstr>
      <vt:lpstr>Wingdings</vt:lpstr>
      <vt:lpstr>Wingdings 3</vt:lpstr>
      <vt:lpstr>Wisp</vt:lpstr>
      <vt:lpstr>Human Resource Strategic Planning Process  Student’s Name:  Institutional Affiliation:</vt:lpstr>
      <vt:lpstr>Human Resource Strategic Planning Process</vt:lpstr>
      <vt:lpstr>Human Resource Strategic Planning Process CONT:</vt:lpstr>
      <vt:lpstr>Human Resources alignment with the Organization’s Strategic Planning Process </vt:lpstr>
      <vt:lpstr>Human Resources alignment with the Organization’s Strategic Planning Process CONT:</vt:lpstr>
      <vt:lpstr>The Role Of Human Resource Organizational Metrics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Resource Strategic Planning Process  Student’s Name:  Institutional Affiliation:</dc:title>
  <dc:creator>wisdom edwin</dc:creator>
  <cp:lastModifiedBy>wisdom edwin</cp:lastModifiedBy>
  <cp:revision>2</cp:revision>
  <dcterms:created xsi:type="dcterms:W3CDTF">2019-10-08T09:38:45Z</dcterms:created>
  <dcterms:modified xsi:type="dcterms:W3CDTF">2019-10-08T09:55:56Z</dcterms:modified>
</cp:coreProperties>
</file>